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0"/>
  </p:notesMasterIdLst>
  <p:sldIdLst>
    <p:sldId id="256" r:id="rId3"/>
    <p:sldId id="257" r:id="rId4"/>
    <p:sldId id="259" r:id="rId5"/>
    <p:sldId id="260" r:id="rId6"/>
    <p:sldId id="261" r:id="rId7"/>
    <p:sldId id="262" r:id="rId8"/>
    <p:sldId id="258" r:id="rId9"/>
  </p:sldIdLst>
  <p:sldSz cx="8640763" cy="6480175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0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86433"/>
  </p:normalViewPr>
  <p:slideViewPr>
    <p:cSldViewPr>
      <p:cViewPr varScale="1">
        <p:scale>
          <a:sx n="66" d="100"/>
          <a:sy n="66" d="100"/>
        </p:scale>
        <p:origin x="1368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41" d="100"/>
          <a:sy n="141" d="100"/>
        </p:scale>
        <p:origin x="4752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nl-NL" altLang="nl-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nl-NL" altLang="nl-NL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nl-NL" altLang="nl-N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8560E506-8673-4739-8F7E-10F1CDC0EF50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0E506-8673-4739-8F7E-10F1CDC0EF50}" type="slidenum">
              <a:rPr lang="nl-NL" altLang="nl-NL" smtClean="0"/>
              <a:pPr/>
              <a:t>1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97031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5" y="0"/>
            <a:ext cx="8639133" cy="647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8525" y="2085975"/>
            <a:ext cx="6334125" cy="2681288"/>
          </a:xfrm>
        </p:spPr>
        <p:txBody>
          <a:bodyPr/>
          <a:lstStyle>
            <a:lvl1pPr>
              <a:lnSpc>
                <a:spcPts val="6000"/>
              </a:lnSpc>
              <a:defRPr sz="5000"/>
            </a:lvl1pPr>
          </a:lstStyle>
          <a:p>
            <a:pPr lvl="0"/>
            <a:r>
              <a:rPr lang="nl-NL" altLang="nl-NL" noProof="0"/>
              <a:t>Klik om de stijl te bewerken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898525" y="5400675"/>
            <a:ext cx="6334125" cy="450850"/>
          </a:xfrm>
        </p:spPr>
        <p:txBody>
          <a:bodyPr/>
          <a:lstStyle>
            <a:lvl1pPr defTabSz="914400">
              <a:tabLst>
                <a:tab pos="1076325" algn="l"/>
              </a:tabLst>
              <a:defRPr sz="1600" b="1"/>
            </a:lvl1pPr>
          </a:lstStyle>
          <a:p>
            <a:r>
              <a:rPr lang="nl-NL" altLang="nl-NL"/>
              <a:t>Datum:	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898525" y="5135563"/>
            <a:ext cx="6334125" cy="219075"/>
          </a:xfrm>
        </p:spPr>
        <p:txBody>
          <a:bodyPr/>
          <a:lstStyle>
            <a:lvl1pPr algn="l" defTabSz="914400">
              <a:tabLst>
                <a:tab pos="1076325" algn="l"/>
              </a:tabLst>
              <a:defRPr sz="1600" b="1"/>
            </a:lvl1pPr>
          </a:lstStyle>
          <a:p>
            <a:r>
              <a:rPr lang="nl-NL" altLang="nl-NL"/>
              <a:t>Door: 	&lt;naam&gt;	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7C6E7-1E18-43EE-B8E2-6A6F276A0EF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27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5649913" y="974725"/>
            <a:ext cx="1582737" cy="47815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98525" y="974725"/>
            <a:ext cx="4598988" cy="47815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F7D1E-5D06-4F15-8F65-8DE6587C627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51457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6" y="0"/>
            <a:ext cx="8637015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98525" y="2085975"/>
            <a:ext cx="5434013" cy="1389063"/>
          </a:xfrm>
        </p:spPr>
        <p:txBody>
          <a:bodyPr/>
          <a:lstStyle>
            <a:lvl1pPr>
              <a:lnSpc>
                <a:spcPts val="6000"/>
              </a:lnSpc>
              <a:defRPr sz="5000"/>
            </a:lvl1pPr>
          </a:lstStyle>
          <a:p>
            <a:pPr lvl="0"/>
            <a:r>
              <a:rPr lang="nl-NL" altLang="nl-NL" noProof="0"/>
              <a:t>Klik om het opmaakprofiel te bewerken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98525" y="3671888"/>
            <a:ext cx="5434013" cy="86360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nl-NL" altLang="nl-NL" noProof="0"/>
              <a:t>Klik om het opmaakprofiel van de modelondertitel te bewerken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7EB68-0784-4F63-AF7A-DAF53CAF8D3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04728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963" y="1616075"/>
            <a:ext cx="7453312" cy="26955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88963" y="4337050"/>
            <a:ext cx="7453312" cy="14176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06482-E401-4753-B8D5-39F158E3AFE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15750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98525" y="2085975"/>
            <a:ext cx="3090863" cy="36703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41788" y="2085975"/>
            <a:ext cx="3090862" cy="36703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61944-66DF-4025-9E5E-8FEFCE98EDD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85236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5313" y="344488"/>
            <a:ext cx="7453312" cy="1252537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95313" y="1589088"/>
            <a:ext cx="3656012" cy="77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95313" y="2366963"/>
            <a:ext cx="3656012" cy="34813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375150" y="1589088"/>
            <a:ext cx="3673475" cy="77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375150" y="2366963"/>
            <a:ext cx="3673475" cy="34813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8A067-E4E0-4AA0-B67D-3EA06A4081E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053662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3624C-31D2-4737-AB52-4D49FD74984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700604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168DF-5E6E-4500-AFD7-A1825D5FA17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645373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5313" y="431800"/>
            <a:ext cx="2786062" cy="151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73475" y="933450"/>
            <a:ext cx="4375150" cy="46053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95313" y="1944688"/>
            <a:ext cx="2786062" cy="3600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1B598-BC01-4FB7-8BF2-231885540BA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94863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CF73A-628E-4ABA-9D5D-773C08D98A2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65372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5313" y="431800"/>
            <a:ext cx="2786062" cy="151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673475" y="933450"/>
            <a:ext cx="4375150" cy="4605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95313" y="1944688"/>
            <a:ext cx="2786062" cy="3600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7A4F8-044D-402A-A8A9-4BA6CD95FD3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863476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B797E-6475-48FE-B291-6884CE88538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294244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5649913" y="974725"/>
            <a:ext cx="1582737" cy="47815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98525" y="974725"/>
            <a:ext cx="4598988" cy="47815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053B0-4171-4FF1-9D76-84111542265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42685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963" y="1616075"/>
            <a:ext cx="7453312" cy="26955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88963" y="4337050"/>
            <a:ext cx="7453312" cy="14176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FF1ED-EEF2-494E-882D-050A1A316AA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87516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98525" y="2085975"/>
            <a:ext cx="3090863" cy="36703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41788" y="2085975"/>
            <a:ext cx="3090862" cy="36703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BE0D3-9905-4BE6-B743-0BDEB3A4A0D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96743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5313" y="344488"/>
            <a:ext cx="7453312" cy="1252537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95313" y="1589088"/>
            <a:ext cx="3656012" cy="77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95313" y="2366963"/>
            <a:ext cx="3656012" cy="34813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375150" y="1589088"/>
            <a:ext cx="3673475" cy="77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375150" y="2366963"/>
            <a:ext cx="3673475" cy="34813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EF651-0B0F-49C0-B919-C5B83BB0A8C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5326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BB517-A032-48C4-B67B-5B417CCC11A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9142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D2A53-F2CB-4F58-A484-EA1A90E8E4B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0532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5313" y="431800"/>
            <a:ext cx="2786062" cy="151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73475" y="933450"/>
            <a:ext cx="4375150" cy="46053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95313" y="1944688"/>
            <a:ext cx="2786062" cy="3600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8E380-411D-426B-9CCF-F3524CCADC9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3931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5313" y="431800"/>
            <a:ext cx="2786062" cy="151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673475" y="933450"/>
            <a:ext cx="4375150" cy="4605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95313" y="1944688"/>
            <a:ext cx="2786062" cy="3600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56FBD-B63B-4EBA-9E9E-1311ECBD4E7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375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6" y="0"/>
            <a:ext cx="8637015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8525" y="974725"/>
            <a:ext cx="4857750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2085975"/>
            <a:ext cx="6334125" cy="367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8525" y="5900738"/>
            <a:ext cx="201612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863600">
              <a:defRPr sz="1000"/>
            </a:lvl1pPr>
          </a:lstStyle>
          <a:p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97388" y="5900738"/>
            <a:ext cx="2735262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863600">
              <a:defRPr sz="1000"/>
            </a:lvl1pPr>
          </a:lstStyle>
          <a:p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88238" y="5900738"/>
            <a:ext cx="72072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863600">
              <a:defRPr sz="1000"/>
            </a:lvl1pPr>
          </a:lstStyle>
          <a:p>
            <a:fld id="{285D9784-7AE2-4E35-9589-7D61BC035E01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863600" rtl="0" eaLnBrk="1" fontAlgn="base" hangingPunct="1">
        <a:lnSpc>
          <a:spcPts val="3100"/>
        </a:lnSpc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863600" rtl="0" eaLnBrk="1" fontAlgn="base" hangingPunct="1">
        <a:lnSpc>
          <a:spcPts val="31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  <a:cs typeface="Arial" panose="020B0604020202020204" pitchFamily="34" charset="0"/>
        </a:defRPr>
      </a:lvl2pPr>
      <a:lvl3pPr algn="l" defTabSz="863600" rtl="0" eaLnBrk="1" fontAlgn="base" hangingPunct="1">
        <a:lnSpc>
          <a:spcPts val="31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  <a:cs typeface="Arial" panose="020B0604020202020204" pitchFamily="34" charset="0"/>
        </a:defRPr>
      </a:lvl3pPr>
      <a:lvl4pPr algn="l" defTabSz="863600" rtl="0" eaLnBrk="1" fontAlgn="base" hangingPunct="1">
        <a:lnSpc>
          <a:spcPts val="31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  <a:cs typeface="Arial" panose="020B0604020202020204" pitchFamily="34" charset="0"/>
        </a:defRPr>
      </a:lvl4pPr>
      <a:lvl5pPr algn="l" defTabSz="863600" rtl="0" eaLnBrk="1" fontAlgn="base" hangingPunct="1">
        <a:lnSpc>
          <a:spcPts val="31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  <a:cs typeface="Arial" panose="020B0604020202020204" pitchFamily="34" charset="0"/>
        </a:defRPr>
      </a:lvl5pPr>
      <a:lvl6pPr marL="457200" algn="l" defTabSz="863600" rtl="0" eaLnBrk="1" fontAlgn="base" hangingPunct="1">
        <a:lnSpc>
          <a:spcPts val="31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  <a:cs typeface="Arial" panose="020B0604020202020204" pitchFamily="34" charset="0"/>
        </a:defRPr>
      </a:lvl6pPr>
      <a:lvl7pPr marL="914400" algn="l" defTabSz="863600" rtl="0" eaLnBrk="1" fontAlgn="base" hangingPunct="1">
        <a:lnSpc>
          <a:spcPts val="31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  <a:cs typeface="Arial" panose="020B0604020202020204" pitchFamily="34" charset="0"/>
        </a:defRPr>
      </a:lvl7pPr>
      <a:lvl8pPr marL="1371600" algn="l" defTabSz="863600" rtl="0" eaLnBrk="1" fontAlgn="base" hangingPunct="1">
        <a:lnSpc>
          <a:spcPts val="31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  <a:cs typeface="Arial" panose="020B0604020202020204" pitchFamily="34" charset="0"/>
        </a:defRPr>
      </a:lvl8pPr>
      <a:lvl9pPr marL="1828800" algn="l" defTabSz="863600" rtl="0" eaLnBrk="1" fontAlgn="base" hangingPunct="1">
        <a:lnSpc>
          <a:spcPts val="31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Calibri" panose="020F0502020204030204" pitchFamily="34" charset="0"/>
          <a:cs typeface="Arial" panose="020B0604020202020204" pitchFamily="34" charset="0"/>
        </a:defRPr>
      </a:lvl9pPr>
    </p:titleStyle>
    <p:bodyStyle>
      <a:lvl1pPr algn="l" defTabSz="863600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2563" algn="l" defTabSz="863600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rgbClr val="C1001F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7238" indent="-215900" algn="l" defTabSz="863600" rtl="0" eaLnBrk="1" fontAlgn="base" hangingPunct="1">
        <a:lnSpc>
          <a:spcPts val="190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525" indent="-215900" algn="l" defTabSz="8636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62100" indent="-215900" algn="l" defTabSz="863600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6" y="0"/>
            <a:ext cx="8637015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98525" y="974725"/>
            <a:ext cx="4857750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640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2085975"/>
            <a:ext cx="6334125" cy="367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64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8525" y="5900738"/>
            <a:ext cx="201612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863600">
              <a:defRPr sz="1000">
                <a:solidFill>
                  <a:schemeClr val="bg1"/>
                </a:solidFill>
              </a:defRPr>
            </a:lvl1pPr>
          </a:lstStyle>
          <a:p>
            <a:endParaRPr lang="nl-NL" altLang="nl-NL"/>
          </a:p>
        </p:txBody>
      </p:sp>
      <p:sp>
        <p:nvSpPr>
          <p:cNvPr id="164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97388" y="5900738"/>
            <a:ext cx="2735262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863600">
              <a:defRPr sz="1000">
                <a:solidFill>
                  <a:schemeClr val="bg1"/>
                </a:solidFill>
              </a:defRPr>
            </a:lvl1pPr>
          </a:lstStyle>
          <a:p>
            <a:endParaRPr lang="nl-NL" altLang="nl-NL"/>
          </a:p>
        </p:txBody>
      </p:sp>
      <p:sp>
        <p:nvSpPr>
          <p:cNvPr id="164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88238" y="5900738"/>
            <a:ext cx="72072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863600">
              <a:defRPr sz="1000">
                <a:solidFill>
                  <a:schemeClr val="bg1"/>
                </a:solidFill>
              </a:defRPr>
            </a:lvl1pPr>
          </a:lstStyle>
          <a:p>
            <a:fld id="{AF7C9E51-7D68-47B1-83A9-657A7454BA08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3600" rtl="0" fontAlgn="base">
        <a:lnSpc>
          <a:spcPts val="3100"/>
        </a:lnSpc>
        <a:spcBef>
          <a:spcPct val="0"/>
        </a:spcBef>
        <a:spcAft>
          <a:spcPct val="0"/>
        </a:spcAft>
        <a:defRPr sz="26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defTabSz="863600" rtl="0" fontAlgn="base">
        <a:lnSpc>
          <a:spcPts val="31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  <a:cs typeface="Arial" panose="020B0604020202020204" pitchFamily="34" charset="0"/>
        </a:defRPr>
      </a:lvl2pPr>
      <a:lvl3pPr algn="l" defTabSz="863600" rtl="0" fontAlgn="base">
        <a:lnSpc>
          <a:spcPts val="31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  <a:cs typeface="Arial" panose="020B0604020202020204" pitchFamily="34" charset="0"/>
        </a:defRPr>
      </a:lvl3pPr>
      <a:lvl4pPr algn="l" defTabSz="863600" rtl="0" fontAlgn="base">
        <a:lnSpc>
          <a:spcPts val="31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  <a:cs typeface="Arial" panose="020B0604020202020204" pitchFamily="34" charset="0"/>
        </a:defRPr>
      </a:lvl4pPr>
      <a:lvl5pPr algn="l" defTabSz="863600" rtl="0" fontAlgn="base">
        <a:lnSpc>
          <a:spcPts val="31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  <a:cs typeface="Arial" panose="020B0604020202020204" pitchFamily="34" charset="0"/>
        </a:defRPr>
      </a:lvl5pPr>
      <a:lvl6pPr marL="457200" algn="l" defTabSz="863600" rtl="0" fontAlgn="base">
        <a:lnSpc>
          <a:spcPts val="31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  <a:cs typeface="Arial" panose="020B0604020202020204" pitchFamily="34" charset="0"/>
        </a:defRPr>
      </a:lvl6pPr>
      <a:lvl7pPr marL="914400" algn="l" defTabSz="863600" rtl="0" fontAlgn="base">
        <a:lnSpc>
          <a:spcPts val="31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  <a:cs typeface="Arial" panose="020B0604020202020204" pitchFamily="34" charset="0"/>
        </a:defRPr>
      </a:lvl7pPr>
      <a:lvl8pPr marL="1371600" algn="l" defTabSz="863600" rtl="0" fontAlgn="base">
        <a:lnSpc>
          <a:spcPts val="31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  <a:cs typeface="Arial" panose="020B0604020202020204" pitchFamily="34" charset="0"/>
        </a:defRPr>
      </a:lvl8pPr>
      <a:lvl9pPr marL="1828800" algn="l" defTabSz="863600" rtl="0" fontAlgn="base">
        <a:lnSpc>
          <a:spcPts val="31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  <a:cs typeface="Arial" panose="020B0604020202020204" pitchFamily="34" charset="0"/>
        </a:defRPr>
      </a:lvl9pPr>
    </p:titleStyle>
    <p:bodyStyle>
      <a:lvl1pPr algn="l" defTabSz="863600" rtl="0" fontAlgn="base">
        <a:lnSpc>
          <a:spcPts val="2600"/>
        </a:lnSpc>
        <a:spcBef>
          <a:spcPct val="0"/>
        </a:spcBef>
        <a:spcAft>
          <a:spcPct val="0"/>
        </a:spcAft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361950" indent="-182563" algn="l" defTabSz="863600" rtl="0" fontAlgn="base">
        <a:lnSpc>
          <a:spcPts val="2400"/>
        </a:lnSpc>
        <a:spcBef>
          <a:spcPct val="0"/>
        </a:spcBef>
        <a:spcAft>
          <a:spcPct val="0"/>
        </a:spcAft>
        <a:buClr>
          <a:srgbClr val="C1001F"/>
        </a:buClr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757238" indent="-215900" algn="l" defTabSz="863600" rtl="0" fontAlgn="base">
        <a:lnSpc>
          <a:spcPts val="190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-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152525" indent="-215900" algn="l" defTabSz="8636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562100" indent="-215900" algn="l" defTabSz="863600" rtl="0" fontAlgn="base">
        <a:spcBef>
          <a:spcPct val="20000"/>
        </a:spcBef>
        <a:spcAft>
          <a:spcPct val="0"/>
        </a:spcAft>
        <a:buFont typeface="Calibri" panose="020F0502020204030204" pitchFamily="34" charset="0"/>
        <a:buChar char="-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nl-NL" altLang="nl-NL" dirty="0"/>
              <a:t>Datum:	23 september 2019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altLang="nl-NL" dirty="0"/>
              <a:t>Door: 	Mieke Biemond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l-NL" altLang="nl-NL" dirty="0"/>
              <a:t>Advies Eigen Plan voor Veiligheidsregio Gelderland-Midden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/>
              <a:t>Aanleiding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VGGM nauw betrokken bij implementatie Wet Verplichte GGz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Trekkers per onderwerp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Eigen plan cliëntenonderwerp?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485" y="3594100"/>
            <a:ext cx="1905000" cy="21621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vragen voor de werkgroep: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Wanneer de cliënt informeren over mogelijkheid eigen plan?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Hoe en door wie informeren?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Waar kan de betrokkene ondersteuning krijgen?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Hoe kan betrokkene partijen aansluiten?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099" y="392112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188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Kern advies voor VGGM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nl-NL" dirty="0"/>
              <a:t>Ambitie: ruim baan voor het eigen plan!</a:t>
            </a:r>
          </a:p>
          <a:p>
            <a:pPr marL="457200" indent="-457200">
              <a:buAutoNum type="arabicPeriod"/>
            </a:pPr>
            <a:r>
              <a:rPr lang="nl-NL" dirty="0"/>
              <a:t>Niet alleen door de Geneesheer- Directeur mensen over deze mogelijkheid informeren maar door nog veel meer partijen en op meer momenten</a:t>
            </a:r>
          </a:p>
          <a:p>
            <a:pPr marL="457200" indent="-457200">
              <a:buAutoNum type="arabicPeriod"/>
            </a:pPr>
            <a:r>
              <a:rPr lang="nl-NL" dirty="0"/>
              <a:t>Het eigen plan vraagt om gespecialiseerde cliëntondersteuning (onafhankelijkheid en vertrouwen)</a:t>
            </a:r>
          </a:p>
          <a:p>
            <a:pPr marL="457200" indent="-457200">
              <a:buAutoNum type="arabicPeriod"/>
            </a:pPr>
            <a:r>
              <a:rPr lang="nl-NL" dirty="0"/>
              <a:t>Het tijdspad is krap! Kunnen alle betrokkenen (o.a. gemeente) snel schakelen?</a:t>
            </a:r>
          </a:p>
          <a:p>
            <a:pPr marL="457200" indent="-457200">
              <a:buAutoNum type="arabicPeriod"/>
            </a:pPr>
            <a:r>
              <a:rPr lang="nl-NL" dirty="0"/>
              <a:t>Aandacht voor voorzieningen die een basis kunnen leggen (crisiskaart, WRAP, etc.)</a:t>
            </a:r>
          </a:p>
          <a:p>
            <a:pPr marL="457200" indent="-457200">
              <a:buAutoNum type="arabicPeriod"/>
            </a:pPr>
            <a:endParaRPr lang="nl-NL" dirty="0"/>
          </a:p>
          <a:p>
            <a:pPr marL="457200" indent="-457200">
              <a:buAutoNum type="arabicPeriod"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8871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Reacties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nl-NL" dirty="0"/>
              <a:t>Eigen Plan als “bureaucratische last”?</a:t>
            </a:r>
          </a:p>
          <a:p>
            <a:pPr marL="342900" indent="-342900">
              <a:buFontTx/>
              <a:buChar char="-"/>
            </a:pPr>
            <a:r>
              <a:rPr lang="nl-NL" dirty="0"/>
              <a:t>Benodigde competenties ondersteuners?</a:t>
            </a:r>
          </a:p>
          <a:p>
            <a:pPr marL="342900" indent="-342900">
              <a:buFontTx/>
              <a:buChar char="-"/>
            </a:pPr>
            <a:endParaRPr lang="nl-NL" dirty="0"/>
          </a:p>
          <a:p>
            <a:pPr marL="342900" indent="-342900">
              <a:buFontTx/>
              <a:buChar char="-"/>
            </a:pPr>
            <a:endParaRPr lang="nl-NL" dirty="0"/>
          </a:p>
          <a:p>
            <a:pPr marL="342900" indent="-342900">
              <a:buFontTx/>
              <a:buChar char="-"/>
            </a:pPr>
            <a:endParaRPr lang="nl-NL" dirty="0"/>
          </a:p>
          <a:p>
            <a:pPr marL="342900" indent="-342900">
              <a:buFontTx/>
              <a:buChar char="-"/>
            </a:pP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261" y="3384103"/>
            <a:ext cx="24384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508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Nabranders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nl-NL" dirty="0"/>
              <a:t>Leggen PVP/ FVP de link naar gemeentelijke ondersteuning?</a:t>
            </a:r>
          </a:p>
          <a:p>
            <a:pPr marL="342900" indent="-342900">
              <a:buFontTx/>
              <a:buChar char="-"/>
            </a:pPr>
            <a:r>
              <a:rPr lang="nl-NL" dirty="0"/>
              <a:t>Hoe krijgen we het eigen plan in de “hearts and minds” van cliënten?</a:t>
            </a:r>
          </a:p>
          <a:p>
            <a:pPr marL="342900" indent="-342900">
              <a:buFontTx/>
              <a:buChar char="-"/>
            </a:pPr>
            <a:r>
              <a:rPr lang="nl-NL" dirty="0"/>
              <a:t>Achtergrond: al jaren stijgt het aantal dwangmaatregelen….</a:t>
            </a:r>
          </a:p>
          <a:p>
            <a:pPr marL="342900" indent="-342900">
              <a:buFontTx/>
              <a:buChar char="-"/>
            </a:pPr>
            <a:endParaRPr lang="nl-NL" dirty="0"/>
          </a:p>
          <a:p>
            <a:pPr marL="342900" indent="-342900">
              <a:buFontTx/>
              <a:buChar char="-"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135" y="3816151"/>
            <a:ext cx="252028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640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l-NL" altLang="nl-NL" dirty="0"/>
              <a:t>Vragen/ opmerkingen?</a:t>
            </a: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r>
              <a:rPr lang="nl-NL" altLang="nl-NL" dirty="0"/>
              <a:t>miekebiemond@zorgbelanginclusief.nl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ard">
  <a:themeElements>
    <a:clrScheme name="Standaard 1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C1001F"/>
      </a:accent1>
      <a:accent2>
        <a:srgbClr val="D8891B"/>
      </a:accent2>
      <a:accent3>
        <a:srgbClr val="FFFFFF"/>
      </a:accent3>
      <a:accent4>
        <a:srgbClr val="000000"/>
      </a:accent4>
      <a:accent5>
        <a:srgbClr val="DDAAAB"/>
      </a:accent5>
      <a:accent6>
        <a:srgbClr val="C47C17"/>
      </a:accent6>
      <a:hlink>
        <a:srgbClr val="B2B2B2"/>
      </a:hlink>
      <a:folHlink>
        <a:srgbClr val="333333"/>
      </a:folHlink>
    </a:clrScheme>
    <a:fontScheme name="Standaard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63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63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Standaard 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1001F"/>
        </a:accent1>
        <a:accent2>
          <a:srgbClr val="D8891B"/>
        </a:accent2>
        <a:accent3>
          <a:srgbClr val="FFFFFF"/>
        </a:accent3>
        <a:accent4>
          <a:srgbClr val="000000"/>
        </a:accent4>
        <a:accent5>
          <a:srgbClr val="DDAAAB"/>
        </a:accent5>
        <a:accent6>
          <a:srgbClr val="C47C17"/>
        </a:accent6>
        <a:hlink>
          <a:srgbClr val="B2B2B2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inddia">
  <a:themeElements>
    <a:clrScheme name="Einddia 1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C1001F"/>
      </a:accent1>
      <a:accent2>
        <a:srgbClr val="D8891B"/>
      </a:accent2>
      <a:accent3>
        <a:srgbClr val="FFFFFF"/>
      </a:accent3>
      <a:accent4>
        <a:srgbClr val="000000"/>
      </a:accent4>
      <a:accent5>
        <a:srgbClr val="DDAAAB"/>
      </a:accent5>
      <a:accent6>
        <a:srgbClr val="C47C17"/>
      </a:accent6>
      <a:hlink>
        <a:srgbClr val="B2B2B2"/>
      </a:hlink>
      <a:folHlink>
        <a:srgbClr val="333333"/>
      </a:folHlink>
    </a:clrScheme>
    <a:fontScheme name="Einddia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63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63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Einddi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nddi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nddi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nddi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nddi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nddi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nddi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nddi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nddi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nddi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nddi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nddi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nddia 1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1001F"/>
        </a:accent1>
        <a:accent2>
          <a:srgbClr val="D8891B"/>
        </a:accent2>
        <a:accent3>
          <a:srgbClr val="FFFFFF"/>
        </a:accent3>
        <a:accent4>
          <a:srgbClr val="000000"/>
        </a:accent4>
        <a:accent5>
          <a:srgbClr val="DDAAAB"/>
        </a:accent5>
        <a:accent6>
          <a:srgbClr val="C47C17"/>
        </a:accent6>
        <a:hlink>
          <a:srgbClr val="B2B2B2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Zorgbelang</Template>
  <TotalTime>174</TotalTime>
  <Words>197</Words>
  <Application>Microsoft Office PowerPoint</Application>
  <PresentationFormat>Aangepast</PresentationFormat>
  <Paragraphs>32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2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Standaard</vt:lpstr>
      <vt:lpstr>Einddia</vt:lpstr>
      <vt:lpstr>Advies Eigen Plan voor Veiligheidsregio Gelderland-Midden</vt:lpstr>
      <vt:lpstr>Aanleiding</vt:lpstr>
      <vt:lpstr>De vragen voor de werkgroep:</vt:lpstr>
      <vt:lpstr>Kern advies voor VGGM</vt:lpstr>
      <vt:lpstr>Reacties</vt:lpstr>
      <vt:lpstr>Nabranders</vt:lpstr>
      <vt:lpstr>Vragen/ opmerkingen?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Marit van der Goot</dc:creator>
  <cp:lastModifiedBy>stevenmakkink@gmail.com</cp:lastModifiedBy>
  <cp:revision>17</cp:revision>
  <dcterms:created xsi:type="dcterms:W3CDTF">2018-11-07T09:11:34Z</dcterms:created>
  <dcterms:modified xsi:type="dcterms:W3CDTF">2019-09-24T11:23:57Z</dcterms:modified>
</cp:coreProperties>
</file>